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Economica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Economica-italic.fntdata"/><Relationship Id="rId16" Type="http://schemas.openxmlformats.org/officeDocument/2006/relationships/slide" Target="slides/slide11.xml"/><Relationship Id="rId38" Type="http://schemas.openxmlformats.org/officeDocument/2006/relationships/font" Target="fonts/Economic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ea82573b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ea82573b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ea82573b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ea82573b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a82573b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ea82573b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ea82573b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ea82573b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ea82573b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ea82573b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ea82573b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ea82573b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ea82573b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ea82573b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ea82573b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ea82573b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ea82573b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ea82573b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ea82573b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ea82573b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ea82573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ea82573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ea82573b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ea82573b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ea82573b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ea82573b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a82573b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ea82573b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ea82573b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ea82573b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ea82573b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ea82573b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ea82573b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cea82573b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ea82573b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ea82573b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ea82573b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ea82573b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ea82573b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ea82573b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ea82573b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ea82573b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ea82573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ea82573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ea82573b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ea82573b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ea82573b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ea82573b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ea82573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ea82573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ea82573b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ea82573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ea82573b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ea82573b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ea82573b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ea82573b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ea82573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ea82573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ea82573b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ea82573b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311.2524" TargetMode="External"/><Relationship Id="rId4" Type="http://schemas.openxmlformats.org/officeDocument/2006/relationships/hyperlink" Target="https://arxiv.org/abs/1504.08083" TargetMode="External"/><Relationship Id="rId5" Type="http://schemas.openxmlformats.org/officeDocument/2006/relationships/hyperlink" Target="https://arxiv.org/abs/1506.01497" TargetMode="External"/><Relationship Id="rId6" Type="http://schemas.openxmlformats.org/officeDocument/2006/relationships/hyperlink" Target="https://arxiv.org/abs/1703.0687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1512.02325" TargetMode="External"/><Relationship Id="rId4" Type="http://schemas.openxmlformats.org/officeDocument/2006/relationships/hyperlink" Target="https://arxiv.org/abs/1506.02640" TargetMode="External"/><Relationship Id="rId5" Type="http://schemas.openxmlformats.org/officeDocument/2006/relationships/hyperlink" Target="https://arxiv.org/abs/1612.08242" TargetMode="External"/><Relationship Id="rId6" Type="http://schemas.openxmlformats.org/officeDocument/2006/relationships/hyperlink" Target="https://arxiv.org/abs/1804.02767" TargetMode="External"/><Relationship Id="rId7" Type="http://schemas.openxmlformats.org/officeDocument/2006/relationships/hyperlink" Target="https://arxiv.org/abs/1904.01355v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abs/2005.12872" TargetMode="External"/><Relationship Id="rId4" Type="http://schemas.openxmlformats.org/officeDocument/2006/relationships/hyperlink" Target="https://arxiv.org/pdf/2011.12450.pdf" TargetMode="External"/><Relationship Id="rId5" Type="http://schemas.openxmlformats.org/officeDocument/2006/relationships/hyperlink" Target="https://arxiv.org/abs/2012.0354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11700" y="1684600"/>
            <a:ext cx="8520600" cy="15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Dense Predictions to Sparse Realities:</a:t>
            </a:r>
            <a:br>
              <a:rPr lang="en"/>
            </a:br>
            <a:r>
              <a:rPr lang="en"/>
              <a:t>Decoding the Future of Object Detection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35500" y="3624475"/>
            <a:ext cx="85206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Dragan Alexandru-Samuel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Two-Stage Detector Algorithms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R-CNN</a:t>
            </a:r>
            <a:r>
              <a:rPr lang="en"/>
              <a:t> (2013, Ross Girshick et al.)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R-CNN</a:t>
            </a:r>
            <a:r>
              <a:rPr lang="en"/>
              <a:t> (2015, Ross Girshick)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Faster R-CNN</a:t>
            </a:r>
            <a:r>
              <a:rPr lang="en"/>
              <a:t> (2015, Ren et al.)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 R-CNN</a:t>
            </a:r>
            <a:r>
              <a:rPr lang="en"/>
              <a:t> (based on Faster R-CNN, 2017, He et al.)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Two-Stage Object Detector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More accurate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Better at localization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More complex models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Bigger models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Stage Detector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775" y="1147225"/>
            <a:ext cx="60198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lang="en"/>
              <a:t>One-Stage </a:t>
            </a:r>
            <a:r>
              <a:rPr lang="en"/>
              <a:t>Detector Algorithms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SSD</a:t>
            </a:r>
            <a:r>
              <a:rPr lang="en"/>
              <a:t> (2015, Liu et al.)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Family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YOLO</a:t>
            </a:r>
            <a:r>
              <a:rPr lang="en"/>
              <a:t> (2015, Redmon et al.)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YOLO 9000</a:t>
            </a:r>
            <a:r>
              <a:rPr lang="en"/>
              <a:t> (2016, Redmon et al.)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YOLO V3</a:t>
            </a:r>
            <a:r>
              <a:rPr lang="en"/>
              <a:t> (2018, Redmon et al.)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FCOS</a:t>
            </a:r>
            <a:r>
              <a:rPr lang="en"/>
              <a:t> (2019, Tian et al.)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One-Stage Object Detector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Simpler models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Suitable for real-time detection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Less accurate (esp. for smaller objects)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Worse at localization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problem with current models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lots of object candidates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algorithms are needed for image pre/post-processing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E.g.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YOLO uses K-Means to find optimal bounding box sizes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algorithms require NMS as a post-processing step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Solution? </a:t>
            </a:r>
            <a:r>
              <a:rPr lang="en"/>
              <a:t>Go</a:t>
            </a:r>
            <a:r>
              <a:rPr lang="en"/>
              <a:t> End-To-End</a:t>
            </a:r>
            <a:r>
              <a:rPr lang="en"/>
              <a:t>..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end-to-end?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is simpler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learns better ways to solve a task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E.g: in NLP it achieved state-of the art performance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Neural Machine 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 to Speech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go end-to-end?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 in the “Classic” way - during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1. Pass image through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2. </a:t>
            </a:r>
            <a:r>
              <a:rPr lang="en">
                <a:solidFill>
                  <a:srgbClr val="4A86E8"/>
                </a:solidFill>
              </a:rPr>
              <a:t>Create lots of RoIs</a:t>
            </a:r>
            <a:endParaRPr>
              <a:solidFill>
                <a:srgbClr val="4A86E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3. </a:t>
            </a:r>
            <a:r>
              <a:rPr lang="en">
                <a:solidFill>
                  <a:srgbClr val="4A86E8"/>
                </a:solidFill>
              </a:rPr>
              <a:t>Reduce (classify them)</a:t>
            </a:r>
            <a:endParaRPr>
              <a:solidFill>
                <a:srgbClr val="4A86E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4. </a:t>
            </a:r>
            <a:r>
              <a:rPr lang="en">
                <a:solidFill>
                  <a:srgbClr val="4A86E8"/>
                </a:solidFill>
              </a:rPr>
              <a:t>Reduce (NMS)</a:t>
            </a:r>
            <a:endParaRPr>
              <a:solidFill>
                <a:srgbClr val="4A86E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5. final bounding boxes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6. </a:t>
            </a:r>
            <a:r>
              <a:rPr lang="en">
                <a:solidFill>
                  <a:srgbClr val="4A86E8"/>
                </a:solidFill>
              </a:rPr>
              <a:t>Compute localization (bbox) and classification error</a:t>
            </a:r>
            <a:endParaRPr>
              <a:solidFill>
                <a:srgbClr val="4A86E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7. Backprop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go end-to-end?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“New” way - during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1. Pass image through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2. </a:t>
            </a:r>
            <a:r>
              <a:rPr lang="en">
                <a:solidFill>
                  <a:srgbClr val="6AA84F"/>
                </a:solidFill>
              </a:rPr>
              <a:t>Extract a fixed set of bbox candidates (e.g 100) and classify them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3. Final set of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4. </a:t>
            </a:r>
            <a:r>
              <a:rPr b="1" lang="en">
                <a:solidFill>
                  <a:srgbClr val="6AA84F"/>
                </a:solidFill>
              </a:rPr>
              <a:t>!!!</a:t>
            </a:r>
            <a:r>
              <a:rPr lang="en"/>
              <a:t> </a:t>
            </a:r>
            <a:r>
              <a:rPr lang="en">
                <a:solidFill>
                  <a:srgbClr val="6AA84F"/>
                </a:solidFill>
              </a:rPr>
              <a:t>Compute loss between </a:t>
            </a:r>
            <a:r>
              <a:rPr b="1" lang="en">
                <a:solidFill>
                  <a:srgbClr val="6AA84F"/>
                </a:solidFill>
              </a:rPr>
              <a:t>set of </a:t>
            </a:r>
            <a:r>
              <a:rPr lang="en">
                <a:solidFill>
                  <a:srgbClr val="6AA84F"/>
                </a:solidFill>
              </a:rPr>
              <a:t>predictions and </a:t>
            </a:r>
            <a:r>
              <a:rPr b="1" lang="en">
                <a:solidFill>
                  <a:srgbClr val="6AA84F"/>
                </a:solidFill>
              </a:rPr>
              <a:t>set of</a:t>
            </a:r>
            <a:r>
              <a:rPr lang="en">
                <a:solidFill>
                  <a:srgbClr val="6AA84F"/>
                </a:solidFill>
              </a:rPr>
              <a:t> ground truths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5. Backprop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Object Detection?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did we do it before end-to-end?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we want it end-to-end?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do we make it end-to-end?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End-to-end architectures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bipartite matching loss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it does?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1. Take set of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2. Take set of ground truths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3. Computes “distance” between each (pred., truth) pair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=&gt; Optimally assign </a:t>
            </a:r>
            <a:r>
              <a:rPr b="1" lang="en">
                <a:solidFill>
                  <a:srgbClr val="0000FF"/>
                </a:solidFill>
              </a:rPr>
              <a:t>a</a:t>
            </a:r>
            <a:r>
              <a:rPr lang="en"/>
              <a:t> Prediction to </a:t>
            </a:r>
            <a:r>
              <a:rPr b="1" lang="en">
                <a:solidFill>
                  <a:srgbClr val="0000FF"/>
                </a:solidFill>
              </a:rPr>
              <a:t>a</a:t>
            </a:r>
            <a:r>
              <a:rPr lang="en"/>
              <a:t> Ground Truth (Hungarian algorithm)</a:t>
            </a:r>
            <a:endParaRPr sz="1500"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050" y="2784938"/>
            <a:ext cx="51244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Bipartite matching loss - An example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325" y="1147225"/>
            <a:ext cx="3384563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Bipartite matching loss - An example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500" y="1147225"/>
            <a:ext cx="359769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bipartite matching loss</a:t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compute the “distance”?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Distance between the BBoxes </a:t>
            </a:r>
            <a:r>
              <a:rPr lang="en">
                <a:solidFill>
                  <a:srgbClr val="93C47D"/>
                </a:solidFill>
              </a:rPr>
              <a:t>(IoU &amp; L1 distance)</a:t>
            </a:r>
            <a:endParaRPr>
              <a:solidFill>
                <a:srgbClr val="93C4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Distance between the classes </a:t>
            </a:r>
            <a:r>
              <a:rPr lang="en">
                <a:solidFill>
                  <a:srgbClr val="93C47D"/>
                </a:solidFill>
              </a:rPr>
              <a:t>(cross-entropy)</a:t>
            </a:r>
            <a:endParaRPr>
              <a:solidFill>
                <a:srgbClr val="93C4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Combine them linearly</a:t>
            </a:r>
            <a:br>
              <a:rPr lang="en"/>
            </a:br>
            <a:r>
              <a:rPr lang="en"/>
              <a:t>(e.g: ɑ * L_class(pred_c, gt_c) + ꞵ * L_bbox(pred_bbox, gt_bbox)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to end architectures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DETR</a:t>
            </a:r>
            <a:r>
              <a:rPr lang="en"/>
              <a:t> (DEtection TRansformer) (2020, Carion et al.)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Sparse-RCNN</a:t>
            </a:r>
            <a:r>
              <a:rPr lang="en"/>
              <a:t> (2021, Sun et al.)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DeFCN</a:t>
            </a:r>
            <a:r>
              <a:rPr lang="en"/>
              <a:t> (2020, Wang et al.)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TRansformer (DETR)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Transformer based encoder-decoder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= Hungarian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Fixed number of Object queries - guide candidate creation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TRansformer (DETR)</a:t>
            </a:r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0" y="1520900"/>
            <a:ext cx="8185098" cy="23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/>
        </p:nvSpPr>
        <p:spPr>
          <a:xfrm>
            <a:off x="3390625" y="4234475"/>
            <a:ext cx="2124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by authors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R-CNN</a:t>
            </a:r>
            <a:endParaRPr/>
          </a:p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</a:t>
            </a:r>
            <a:r>
              <a:rPr b="1" lang="en"/>
              <a:t>Faster R-CNN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a fixed number of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Sparse boxes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Sparse candidates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Instance Interactive Head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Iterative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Combines (box, candidate) pair to extract prediction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R-CNN</a:t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534" y="1066925"/>
            <a:ext cx="5073526" cy="345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 txBox="1"/>
          <p:nvPr/>
        </p:nvSpPr>
        <p:spPr>
          <a:xfrm>
            <a:off x="3183525" y="4572025"/>
            <a:ext cx="20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by authors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DeFCN</a:t>
            </a:r>
            <a:r>
              <a:rPr lang="en"/>
              <a:t> (Detection Fully Convolutional Network)</a:t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FCOS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Loss - Prediction aware one-to-one assignment (POTO)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Geometric mean to build the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Max Filter (3DMF) to act as NMS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method to determine the position and class of objects in an </a:t>
            </a:r>
            <a:r>
              <a:rPr lang="en"/>
              <a:t>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Real-world =&gt; Multiple objects, multiple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types of doing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Bounding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Mask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DeFCN (Detection Fully Convolutional Network)</a:t>
            </a:r>
            <a:endParaRPr/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25" y="1368286"/>
            <a:ext cx="7940649" cy="29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/>
        </p:nvSpPr>
        <p:spPr>
          <a:xfrm>
            <a:off x="3544350" y="4497300"/>
            <a:ext cx="205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by authors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787" y="825382"/>
            <a:ext cx="6208424" cy="349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438" y="1008885"/>
            <a:ext cx="6333126" cy="31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so hard about it?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 can be (</a:t>
            </a:r>
            <a:r>
              <a:rPr lang="en"/>
              <a:t>partially)</a:t>
            </a:r>
            <a:r>
              <a:rPr lang="en"/>
              <a:t> occluded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may contain a large number of them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525" y="2084800"/>
            <a:ext cx="4833225" cy="27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 about it?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Tumor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Fall detection in elderly 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Obstacle &amp; pedestrian detection</a:t>
            </a:r>
            <a:br>
              <a:rPr lang="en"/>
            </a:br>
            <a:r>
              <a:rPr lang="en"/>
              <a:t>in autonomous driving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we’re only getting started…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25" y="1225224"/>
            <a:ext cx="4220577" cy="13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151" y="2605950"/>
            <a:ext cx="3196325" cy="23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object detection?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types of algorithms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stage object detectors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model =&gt; extracts regions of interest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Second model =&gt; refines and classifies those regions into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stage </a:t>
            </a:r>
            <a:r>
              <a:rPr lang="en"/>
              <a:t>object detectors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model to do it all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Two-stage Detector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75" y="1069500"/>
            <a:ext cx="4283238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